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9" r:id="rId4"/>
    <p:sldId id="258" r:id="rId5"/>
    <p:sldId id="260" r:id="rId6"/>
    <p:sldId id="261" r:id="rId7"/>
    <p:sldId id="262" r:id="rId8"/>
    <p:sldId id="276" r:id="rId9"/>
    <p:sldId id="263" r:id="rId10"/>
    <p:sldId id="264" r:id="rId11"/>
    <p:sldId id="282" r:id="rId12"/>
    <p:sldId id="283" r:id="rId13"/>
    <p:sldId id="278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9" r:id="rId25"/>
    <p:sldId id="280" r:id="rId26"/>
    <p:sldId id="281" r:id="rId27"/>
    <p:sldId id="285" r:id="rId28"/>
    <p:sldId id="286" r:id="rId29"/>
    <p:sldId id="287" r:id="rId30"/>
    <p:sldId id="288" r:id="rId31"/>
    <p:sldId id="290" r:id="rId32"/>
    <p:sldId id="291" r:id="rId33"/>
    <p:sldId id="292" r:id="rId34"/>
    <p:sldId id="300" r:id="rId35"/>
    <p:sldId id="296" r:id="rId36"/>
    <p:sldId id="297" r:id="rId37"/>
    <p:sldId id="298" r:id="rId38"/>
    <p:sldId id="301" r:id="rId39"/>
    <p:sldId id="302" r:id="rId4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Jednakokračni trokut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3DD36AF-3D26-4616-AAAB-505A3B6A56D4}" type="datetimeFigureOut">
              <a:rPr lang="hr-HR" smtClean="0"/>
              <a:pPr/>
              <a:t>12.6.2015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CAEE0F2-AA6A-4A26-A503-DDD11A83A19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36AF-3D26-4616-AAAB-505A3B6A56D4}" type="datetimeFigureOut">
              <a:rPr lang="hr-HR" smtClean="0"/>
              <a:pPr/>
              <a:t>12.6.2015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E0F2-AA6A-4A26-A503-DDD11A83A19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36AF-3D26-4616-AAAB-505A3B6A56D4}" type="datetimeFigureOut">
              <a:rPr lang="hr-HR" smtClean="0"/>
              <a:pPr/>
              <a:t>12.6.2015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E0F2-AA6A-4A26-A503-DDD11A83A19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3DD36AF-3D26-4616-AAAB-505A3B6A56D4}" type="datetimeFigureOut">
              <a:rPr lang="hr-HR" smtClean="0"/>
              <a:pPr/>
              <a:t>12.6.2015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E0F2-AA6A-4A26-A503-DDD11A83A19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 trokut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Jednakokračni trokut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3DD36AF-3D26-4616-AAAB-505A3B6A56D4}" type="datetimeFigureOut">
              <a:rPr lang="hr-HR" smtClean="0"/>
              <a:pPr/>
              <a:t>12.6.2015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CAEE0F2-AA6A-4A26-A503-DDD11A83A19E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Ravni poveznik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3DD36AF-3D26-4616-AAAB-505A3B6A56D4}" type="datetimeFigureOut">
              <a:rPr lang="hr-HR" smtClean="0"/>
              <a:pPr/>
              <a:t>12.6.2015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CAEE0F2-AA6A-4A26-A503-DDD11A83A19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3DD36AF-3D26-4616-AAAB-505A3B6A56D4}" type="datetimeFigureOut">
              <a:rPr lang="hr-HR" smtClean="0"/>
              <a:pPr/>
              <a:t>12.6.2015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CAEE0F2-AA6A-4A26-A503-DDD11A83A19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D36AF-3D26-4616-AAAB-505A3B6A56D4}" type="datetimeFigureOut">
              <a:rPr lang="hr-HR" smtClean="0"/>
              <a:pPr/>
              <a:t>12.6.2015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EE0F2-AA6A-4A26-A503-DDD11A83A19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3DD36AF-3D26-4616-AAAB-505A3B6A56D4}" type="datetimeFigureOut">
              <a:rPr lang="hr-HR" smtClean="0"/>
              <a:pPr/>
              <a:t>12.6.2015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CAEE0F2-AA6A-4A26-A503-DDD11A83A19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med"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3DD36AF-3D26-4616-AAAB-505A3B6A56D4}" type="datetimeFigureOut">
              <a:rPr lang="hr-HR" smtClean="0"/>
              <a:pPr/>
              <a:t>12.6.2015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CAEE0F2-AA6A-4A26-A503-DDD11A83A19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 smtClean="0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3DD36AF-3D26-4616-AAAB-505A3B6A56D4}" type="datetimeFigureOut">
              <a:rPr lang="hr-HR" smtClean="0"/>
              <a:pPr/>
              <a:t>12.6.2015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CAEE0F2-AA6A-4A26-A503-DDD11A83A19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utni trokut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Ravni poveznik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3DD36AF-3D26-4616-AAAB-505A3B6A56D4}" type="datetimeFigureOut">
              <a:rPr lang="hr-HR" smtClean="0"/>
              <a:pPr/>
              <a:t>12.6.2015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CAEE0F2-AA6A-4A26-A503-DDD11A83A19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800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Aktivnosti u Razrednoj nastavi tijekom </a:t>
            </a:r>
            <a:r>
              <a:rPr lang="hr-HR" dirty="0" err="1" smtClean="0"/>
              <a:t>šk.god</a:t>
            </a:r>
            <a:r>
              <a:rPr lang="hr-HR" dirty="0" smtClean="0"/>
              <a:t>. Ak 2014./2015.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882775"/>
            <a:ext cx="6096000" cy="4572000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23478"/>
            <a:ext cx="8291264" cy="497210"/>
          </a:xfrm>
        </p:spPr>
        <p:txBody>
          <a:bodyPr>
            <a:normAutofit fontScale="90000"/>
          </a:bodyPr>
          <a:lstStyle/>
          <a:p>
            <a:r>
              <a:rPr lang="hr-HR" sz="2400" dirty="0" smtClean="0"/>
              <a:t>Susret s književnikom Božidarom </a:t>
            </a:r>
            <a:r>
              <a:rPr lang="hr-HR" sz="2400" dirty="0" err="1" smtClean="0"/>
              <a:t>Prosenjakom</a:t>
            </a:r>
            <a:r>
              <a:rPr lang="hr-HR" sz="2400" dirty="0" smtClean="0"/>
              <a:t> u listopadu </a:t>
            </a:r>
            <a:endParaRPr lang="hr-HR" sz="24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36169" y="567655"/>
            <a:ext cx="3429000" cy="4572000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  <p:pic>
        <p:nvPicPr>
          <p:cNvPr id="5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3356992"/>
            <a:ext cx="4248472" cy="3889871"/>
          </a:xfrm>
          <a:prstGeom prst="chord">
            <a:avLst/>
          </a:prstGeom>
          <a:ln w="38100">
            <a:solidFill>
              <a:srgbClr val="FFC000"/>
            </a:solidFill>
          </a:ln>
        </p:spPr>
      </p:pic>
      <p:pic>
        <p:nvPicPr>
          <p:cNvPr id="6" name="Rezervirano mjesto sadržaj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94" y="620688"/>
            <a:ext cx="4896544" cy="4177903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407717681"/>
      </p:ext>
    </p:extLst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6" cy="497210"/>
          </a:xfrm>
        </p:spPr>
        <p:txBody>
          <a:bodyPr>
            <a:noAutofit/>
          </a:bodyPr>
          <a:lstStyle/>
          <a:p>
            <a:r>
              <a:rPr lang="hr-HR" sz="2800" dirty="0" smtClean="0"/>
              <a:t>Nika Laptalo na Forumu mladih-O čemu sve pišemo?!</a:t>
            </a:r>
            <a:endParaRPr lang="hr-HR" sz="2800" dirty="0"/>
          </a:p>
        </p:txBody>
      </p:sp>
      <p:pic>
        <p:nvPicPr>
          <p:cNvPr id="14" name="Rezervirano mjesto sadržaja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882775"/>
            <a:ext cx="6096000" cy="4572000"/>
          </a:xfrm>
          <a:prstGeom prst="round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47168908"/>
      </p:ext>
    </p:extLst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579296" cy="648072"/>
          </a:xfrm>
        </p:spPr>
        <p:txBody>
          <a:bodyPr>
            <a:normAutofit/>
          </a:bodyPr>
          <a:lstStyle/>
          <a:p>
            <a:r>
              <a:rPr lang="hr-HR" sz="2800" dirty="0" smtClean="0"/>
              <a:t>Posjetio nas je i sveti Nikola…tra </a:t>
            </a:r>
            <a:r>
              <a:rPr lang="hr-HR" sz="2400" dirty="0" err="1" smtClean="0"/>
              <a:t>la</a:t>
            </a:r>
            <a:r>
              <a:rPr lang="hr-HR" sz="2400" dirty="0" smtClean="0"/>
              <a:t>  </a:t>
            </a:r>
            <a:r>
              <a:rPr lang="hr-HR" sz="2400" dirty="0" err="1" smtClean="0"/>
              <a:t>la</a:t>
            </a:r>
            <a:r>
              <a:rPr lang="hr-HR" sz="2400" dirty="0" smtClean="0"/>
              <a:t> </a:t>
            </a:r>
            <a:r>
              <a:rPr lang="hr-HR" sz="2400" dirty="0" err="1" smtClean="0"/>
              <a:t>la</a:t>
            </a:r>
            <a:endParaRPr lang="hr-HR" sz="2400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638943"/>
            <a:ext cx="4680520" cy="4572000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  <p:pic>
        <p:nvPicPr>
          <p:cNvPr id="7" name="Rezervirano mjesto sadržaja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72828" y="188640"/>
            <a:ext cx="3816424" cy="3817862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  <p:pic>
        <p:nvPicPr>
          <p:cNvPr id="8" name="Rezervirano mjesto sadržaja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3429000"/>
            <a:ext cx="4536504" cy="3600610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78232279"/>
      </p:ext>
    </p:extLst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0"/>
            <a:ext cx="8147248" cy="713234"/>
          </a:xfrm>
        </p:spPr>
        <p:txBody>
          <a:bodyPr>
            <a:normAutofit/>
          </a:bodyPr>
          <a:lstStyle/>
          <a:p>
            <a:r>
              <a:rPr lang="hr-HR" sz="2800" dirty="0" smtClean="0"/>
              <a:t>Božićna priredba u školi</a:t>
            </a:r>
            <a:endParaRPr lang="hr-HR" sz="28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404663"/>
            <a:ext cx="6163444" cy="3240361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  <p:pic>
        <p:nvPicPr>
          <p:cNvPr id="5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74" y="3501008"/>
            <a:ext cx="6096000" cy="3673846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188640"/>
            <a:ext cx="4932494" cy="3744417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  <p:pic>
        <p:nvPicPr>
          <p:cNvPr id="7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284984"/>
            <a:ext cx="5616624" cy="3817863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6" cy="569218"/>
          </a:xfrm>
        </p:spPr>
        <p:txBody>
          <a:bodyPr>
            <a:noAutofit/>
          </a:bodyPr>
          <a:lstStyle/>
          <a:p>
            <a:r>
              <a:rPr lang="hr-HR" sz="2400" dirty="0" smtClean="0"/>
              <a:t>Humanitarni sajam za pomoć učeniku OŠ Mokošica ,Anti Joviću</a:t>
            </a:r>
            <a:endParaRPr lang="hr-HR" sz="2400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55495" y="2122837"/>
            <a:ext cx="3429000" cy="4572000"/>
          </a:xfrm>
          <a:prstGeom prst="hexagon">
            <a:avLst/>
          </a:prstGeom>
          <a:ln w="38100">
            <a:solidFill>
              <a:srgbClr val="FFC000"/>
            </a:solidFill>
          </a:ln>
        </p:spPr>
      </p:pic>
      <p:pic>
        <p:nvPicPr>
          <p:cNvPr id="7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08" y="2132856"/>
            <a:ext cx="3429000" cy="4572000"/>
          </a:xfrm>
          <a:prstGeom prst="hexagon">
            <a:avLst/>
          </a:prstGeom>
          <a:ln w="38100">
            <a:solidFill>
              <a:srgbClr val="FFC000"/>
            </a:solidFill>
          </a:ln>
        </p:spPr>
      </p:pic>
      <p:pic>
        <p:nvPicPr>
          <p:cNvPr id="8" name="Rezervirano mjesto sadržaj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961402"/>
            <a:ext cx="3082652" cy="4105895"/>
          </a:xfrm>
          <a:prstGeom prst="hexagon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6" cy="713234"/>
          </a:xfrm>
        </p:spPr>
        <p:txBody>
          <a:bodyPr>
            <a:normAutofit/>
          </a:bodyPr>
          <a:lstStyle/>
          <a:p>
            <a:r>
              <a:rPr lang="hr-HR" sz="2800" dirty="0" err="1" smtClean="0"/>
              <a:t>Trećaši</a:t>
            </a:r>
            <a:r>
              <a:rPr lang="hr-HR" sz="2800" dirty="0" smtClean="0"/>
              <a:t> u gradskoj upravi</a:t>
            </a:r>
            <a:endParaRPr lang="hr-HR" sz="2800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916832"/>
            <a:ext cx="6096000" cy="4572000"/>
          </a:xfrm>
          <a:prstGeom prst="round2DiagRect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6" cy="641226"/>
          </a:xfrm>
        </p:spPr>
        <p:txBody>
          <a:bodyPr>
            <a:normAutofit/>
          </a:bodyPr>
          <a:lstStyle/>
          <a:p>
            <a:r>
              <a:rPr lang="hr-HR" sz="2800" dirty="0" smtClean="0"/>
              <a:t>Lijepo nam je bilo… </a:t>
            </a:r>
            <a:r>
              <a:rPr lang="hr-HR" sz="2800" dirty="0" smtClean="0">
                <a:sym typeface="Wingdings" pitchFamily="2" charset="2"/>
              </a:rPr>
              <a:t></a:t>
            </a:r>
            <a:endParaRPr lang="hr-HR" sz="28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62" y="1340768"/>
            <a:ext cx="4608512" cy="3866629"/>
          </a:xfrm>
          <a:prstGeom prst="round2Diag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5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284187"/>
            <a:ext cx="4248472" cy="4572000"/>
          </a:xfrm>
          <a:prstGeom prst="round2DiagRect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3568" y="267494"/>
            <a:ext cx="8003232" cy="569218"/>
          </a:xfrm>
        </p:spPr>
        <p:txBody>
          <a:bodyPr>
            <a:normAutofit fontScale="90000"/>
          </a:bodyPr>
          <a:lstStyle/>
          <a:p>
            <a:r>
              <a:rPr lang="hr-HR" sz="2400" dirty="0" smtClean="0"/>
              <a:t>Učenici dramske skupine i Nika L. uč. </a:t>
            </a:r>
            <a:r>
              <a:rPr lang="hr-HR" sz="2400" dirty="0" err="1" smtClean="0"/>
              <a:t>4.r</a:t>
            </a:r>
            <a:r>
              <a:rPr lang="hr-HR" sz="2400" dirty="0" smtClean="0"/>
              <a:t>. sudjelovali su na Gradskoj i Županijskoj smotri </a:t>
            </a:r>
            <a:r>
              <a:rPr lang="hr-HR" sz="2400" dirty="0" err="1" smtClean="0"/>
              <a:t>LiDraNo</a:t>
            </a:r>
            <a:endParaRPr lang="hr-HR" sz="2400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3645024"/>
            <a:ext cx="4032448" cy="3456385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  <p:pic>
        <p:nvPicPr>
          <p:cNvPr id="7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884289"/>
            <a:ext cx="4248472" cy="3961879"/>
          </a:xfrm>
          <a:prstGeom prst="pentagon">
            <a:avLst/>
          </a:prstGeom>
          <a:ln w="38100">
            <a:solidFill>
              <a:srgbClr val="FFC000"/>
            </a:solidFill>
          </a:ln>
        </p:spPr>
      </p:pic>
      <p:pic>
        <p:nvPicPr>
          <p:cNvPr id="8" name="Rezervirano mjesto sadržaj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871983"/>
            <a:ext cx="3888432" cy="3133082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Dočekali smo </a:t>
            </a:r>
            <a:r>
              <a:rPr lang="hr-HR" sz="2800" dirty="0" err="1" smtClean="0"/>
              <a:t>prvašiće</a:t>
            </a:r>
            <a:endParaRPr lang="hr-HR" sz="2800" dirty="0"/>
          </a:p>
        </p:txBody>
      </p:sp>
      <p:pic>
        <p:nvPicPr>
          <p:cNvPr id="4" name="Rezervirano mjesto sadržaja 3" descr="100_11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  <a:prstGeom prst="ellipse">
            <a:avLst/>
          </a:prstGeom>
          <a:ln w="38100">
            <a:solidFill>
              <a:srgbClr val="FFFF00"/>
            </a:solidFill>
          </a:ln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13234"/>
          </a:xfrm>
        </p:spPr>
        <p:txBody>
          <a:bodyPr>
            <a:normAutofit/>
          </a:bodyPr>
          <a:lstStyle/>
          <a:p>
            <a:r>
              <a:rPr lang="hr-HR" sz="2800" dirty="0" smtClean="0"/>
              <a:t>Maškarani školski dan-Oraške mimoze</a:t>
            </a:r>
            <a:endParaRPr lang="hr-HR" sz="2800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882775"/>
            <a:ext cx="6096000" cy="4572000"/>
          </a:xfrm>
          <a:prstGeom prst="round2DiagRect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882775"/>
            <a:ext cx="6096000" cy="4572000"/>
          </a:xfrm>
          <a:prstGeom prst="round2DiagRect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075240" cy="713234"/>
          </a:xfrm>
        </p:spPr>
        <p:txBody>
          <a:bodyPr>
            <a:normAutofit/>
          </a:bodyPr>
          <a:lstStyle/>
          <a:p>
            <a:r>
              <a:rPr lang="hr-HR" sz="2800" dirty="0" smtClean="0"/>
              <a:t>Mali raspjevani Zaton u </a:t>
            </a:r>
            <a:r>
              <a:rPr lang="hr-HR" sz="2800" dirty="0" err="1" smtClean="0"/>
              <a:t>maškarima</a:t>
            </a:r>
            <a:endParaRPr lang="hr-HR" sz="28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-437079" y="1309287"/>
            <a:ext cx="5229118" cy="4572000"/>
          </a:xfrm>
          <a:prstGeom prst="decagon">
            <a:avLst/>
          </a:prstGeom>
          <a:ln w="38100">
            <a:solidFill>
              <a:srgbClr val="FFC000"/>
            </a:solidFill>
          </a:ln>
        </p:spPr>
      </p:pic>
      <p:pic>
        <p:nvPicPr>
          <p:cNvPr id="5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588956"/>
            <a:ext cx="4752528" cy="4572000"/>
          </a:xfrm>
          <a:prstGeom prst="octagon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13234"/>
          </a:xfrm>
        </p:spPr>
        <p:txBody>
          <a:bodyPr>
            <a:normAutofit/>
          </a:bodyPr>
          <a:lstStyle/>
          <a:p>
            <a:r>
              <a:rPr lang="hr-HR" sz="2800" dirty="0" smtClean="0"/>
              <a:t>Maškarani bal u školi</a:t>
            </a:r>
            <a:endParaRPr lang="hr-HR" sz="2800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882775"/>
            <a:ext cx="6096000" cy="4572000"/>
          </a:xfrm>
          <a:prstGeom prst="round2DiagRect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267494"/>
            <a:ext cx="8075240" cy="641226"/>
          </a:xfrm>
        </p:spPr>
        <p:txBody>
          <a:bodyPr>
            <a:normAutofit fontScale="90000"/>
          </a:bodyPr>
          <a:lstStyle/>
          <a:p>
            <a:r>
              <a:rPr lang="hr-HR" sz="2400" dirty="0" smtClean="0"/>
              <a:t>Neki uč. </a:t>
            </a:r>
            <a:r>
              <a:rPr lang="hr-HR" sz="2400" dirty="0" err="1" smtClean="0"/>
              <a:t>RN</a:t>
            </a:r>
            <a:r>
              <a:rPr lang="hr-HR" sz="2400" dirty="0" smtClean="0"/>
              <a:t> sudjelovali su glumom i pjesmom u predstavi </a:t>
            </a:r>
            <a:r>
              <a:rPr lang="hr-HR" sz="2400" dirty="0" err="1" smtClean="0"/>
              <a:t>L.Paljetka</a:t>
            </a:r>
            <a:r>
              <a:rPr lang="hr-HR" sz="2400" dirty="0" smtClean="0"/>
              <a:t>, Duhovi sa </a:t>
            </a:r>
            <a:r>
              <a:rPr lang="hr-HR" sz="2400" dirty="0" err="1" smtClean="0"/>
              <a:t>Strahurna</a:t>
            </a:r>
            <a:endParaRPr lang="hr-HR" sz="24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1882775"/>
            <a:ext cx="6096000" cy="4572000"/>
          </a:xfrm>
          <a:prstGeom prst="round2Diag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96459417"/>
      </p:ext>
    </p:extLst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872934"/>
            <a:ext cx="5076056" cy="4687906"/>
          </a:xfrm>
          <a:prstGeom prst="hexagon">
            <a:avLst/>
          </a:prstGeom>
          <a:ln w="38100">
            <a:solidFill>
              <a:srgbClr val="FFC000"/>
            </a:solidFill>
          </a:ln>
        </p:spPr>
      </p:pic>
      <p:pic>
        <p:nvPicPr>
          <p:cNvPr id="5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72934"/>
            <a:ext cx="3429000" cy="4572000"/>
          </a:xfrm>
          <a:prstGeom prst="hexagon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731700854"/>
      </p:ext>
    </p:extLst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5576" y="0"/>
            <a:ext cx="7725544" cy="620688"/>
          </a:xfrm>
        </p:spPr>
        <p:txBody>
          <a:bodyPr>
            <a:normAutofit/>
          </a:bodyPr>
          <a:lstStyle/>
          <a:p>
            <a:r>
              <a:rPr lang="hr-HR" sz="2800" dirty="0" err="1" smtClean="0"/>
              <a:t>Izvanučionička</a:t>
            </a:r>
            <a:r>
              <a:rPr lang="hr-HR" sz="2800" dirty="0" smtClean="0"/>
              <a:t> nastava trećeg razreda</a:t>
            </a:r>
            <a:endParaRPr lang="hr-HR" sz="2800" dirty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548680"/>
            <a:ext cx="4752528" cy="3817863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  <p:pic>
        <p:nvPicPr>
          <p:cNvPr id="7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68129"/>
            <a:ext cx="4416152" cy="3889871"/>
          </a:xfrm>
          <a:prstGeom prst="plaque">
            <a:avLst/>
          </a:prstGeom>
          <a:ln w="38100">
            <a:solidFill>
              <a:srgbClr val="FFC000"/>
            </a:solidFill>
          </a:ln>
        </p:spPr>
      </p:pic>
      <p:pic>
        <p:nvPicPr>
          <p:cNvPr id="8" name="Rezervirano mjesto sadržaj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5344" y="4437112"/>
            <a:ext cx="4319144" cy="2435308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  <p:pic>
        <p:nvPicPr>
          <p:cNvPr id="9" name="Rezervirano mjesto sadržaj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92696"/>
            <a:ext cx="4139952" cy="2843420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493135471"/>
      </p:ext>
    </p:extLst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800" dirty="0" smtClean="0"/>
              <a:t>Posjet </a:t>
            </a:r>
            <a:r>
              <a:rPr lang="hr-HR" sz="2800" dirty="0" err="1" smtClean="0"/>
              <a:t>četvrtaša</a:t>
            </a:r>
            <a:r>
              <a:rPr lang="hr-HR" sz="2800" dirty="0" smtClean="0"/>
              <a:t> </a:t>
            </a:r>
            <a:br>
              <a:rPr lang="hr-HR" sz="2800" dirty="0" smtClean="0"/>
            </a:br>
            <a:r>
              <a:rPr lang="hr-HR" sz="2800" dirty="0" smtClean="0"/>
              <a:t>meteorološkoj</a:t>
            </a:r>
            <a:br>
              <a:rPr lang="hr-HR" sz="2800" dirty="0" smtClean="0"/>
            </a:br>
            <a:r>
              <a:rPr lang="hr-HR" sz="2800" dirty="0" smtClean="0"/>
              <a:t> stanici </a:t>
            </a:r>
            <a:br>
              <a:rPr lang="hr-HR" sz="2800" dirty="0" smtClean="0"/>
            </a:br>
            <a:r>
              <a:rPr lang="hr-HR" sz="2800" dirty="0" smtClean="0"/>
              <a:t>u Dubrovniku</a:t>
            </a:r>
            <a:endParaRPr lang="hr-HR" sz="28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0"/>
            <a:ext cx="4444752" cy="3318057"/>
          </a:xfrm>
          <a:prstGeom prst="round2Diag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5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81" y="3501007"/>
            <a:ext cx="4104456" cy="3317451"/>
          </a:xfrm>
          <a:prstGeom prst="round2Diag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6" name="Rezervirano mjesto sadržaj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20536" y="3501006"/>
            <a:ext cx="5023463" cy="3317451"/>
          </a:xfrm>
          <a:prstGeom prst="round2Diag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747740203"/>
      </p:ext>
    </p:extLst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6" cy="641226"/>
          </a:xfrm>
        </p:spPr>
        <p:txBody>
          <a:bodyPr>
            <a:normAutofit/>
          </a:bodyPr>
          <a:lstStyle/>
          <a:p>
            <a:r>
              <a:rPr lang="hr-HR" sz="2800" dirty="0" smtClean="0"/>
              <a:t>Radionica </a:t>
            </a:r>
            <a:r>
              <a:rPr lang="hr-HR" sz="2800" dirty="0" err="1" smtClean="0"/>
              <a:t>penganja</a:t>
            </a:r>
            <a:r>
              <a:rPr lang="hr-HR" sz="2800" dirty="0" smtClean="0"/>
              <a:t> jaja u 2. i 4. r.</a:t>
            </a:r>
            <a:endParaRPr lang="hr-HR" sz="2800" dirty="0"/>
          </a:p>
        </p:txBody>
      </p:sp>
      <p:pic>
        <p:nvPicPr>
          <p:cNvPr id="4" name="Rezervirano mjesto sadržaja 3" descr="large_img_265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07768" y="908720"/>
            <a:ext cx="5136232" cy="3961879"/>
          </a:xfrm>
          <a:prstGeom prst="octagon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6" name="Rezervirano mjesto sadržaja 5" descr="large_img_265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8169"/>
            <a:ext cx="4706441" cy="3529831"/>
          </a:xfrm>
          <a:prstGeom prst="pentagon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4747152"/>
      </p:ext>
    </p:extLst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064896" cy="713234"/>
          </a:xfrm>
        </p:spPr>
        <p:txBody>
          <a:bodyPr>
            <a:normAutofit fontScale="90000"/>
          </a:bodyPr>
          <a:lstStyle/>
          <a:p>
            <a:r>
              <a:rPr lang="hr-HR" sz="2800" dirty="0" err="1" smtClean="0"/>
              <a:t>Izvanučionička</a:t>
            </a:r>
            <a:r>
              <a:rPr lang="hr-HR" sz="2800" dirty="0" smtClean="0"/>
              <a:t> nastava 1.i 2. r. –Proljeće u </a:t>
            </a:r>
            <a:r>
              <a:rPr lang="hr-HR" sz="2800" dirty="0" err="1" smtClean="0"/>
              <a:t>Orašcu</a:t>
            </a:r>
            <a:endParaRPr lang="hr-HR" sz="2800" dirty="0"/>
          </a:p>
        </p:txBody>
      </p:sp>
      <p:pic>
        <p:nvPicPr>
          <p:cNvPr id="14" name="Rezervirano mjesto sadržaja 13" descr="large_img_28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836712"/>
            <a:ext cx="4560168" cy="3420126"/>
          </a:xfrm>
          <a:prstGeom prst="teardrop">
            <a:avLst/>
          </a:prstGeom>
          <a:ln w="38100">
            <a:solidFill>
              <a:srgbClr val="FFC000"/>
            </a:solidFill>
          </a:ln>
        </p:spPr>
      </p:pic>
      <p:pic>
        <p:nvPicPr>
          <p:cNvPr id="15" name="Rezervirano mjesto sadržaja 3" descr="large_img_280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573016"/>
            <a:ext cx="3597804" cy="2698353"/>
          </a:xfrm>
          <a:prstGeom prst="teardrop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259825928"/>
      </p:ext>
    </p:extLst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87624" y="21673"/>
            <a:ext cx="7437512" cy="599015"/>
          </a:xfrm>
        </p:spPr>
        <p:txBody>
          <a:bodyPr>
            <a:normAutofit/>
          </a:bodyPr>
          <a:lstStyle/>
          <a:p>
            <a:r>
              <a:rPr lang="hr-HR" sz="2800" dirty="0" err="1" smtClean="0"/>
              <a:t>Prvašice</a:t>
            </a:r>
            <a:r>
              <a:rPr lang="hr-HR" sz="2800" dirty="0" smtClean="0"/>
              <a:t> </a:t>
            </a:r>
            <a:r>
              <a:rPr lang="hr-HR" sz="2800" dirty="0" err="1" smtClean="0"/>
              <a:t>PŠ</a:t>
            </a:r>
            <a:r>
              <a:rPr lang="hr-HR" sz="2800" dirty="0" smtClean="0"/>
              <a:t> Zaton Mali</a:t>
            </a:r>
            <a:endParaRPr lang="hr-HR" sz="28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620688"/>
            <a:ext cx="4416709" cy="3314047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  <p:pic>
        <p:nvPicPr>
          <p:cNvPr id="5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2896121"/>
            <a:ext cx="4774798" cy="3961879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64093799"/>
      </p:ext>
    </p:extLst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267494"/>
            <a:ext cx="8075240" cy="713234"/>
          </a:xfrm>
          <a:ln w="38100">
            <a:solidFill>
              <a:srgbClr val="FFC000"/>
            </a:solidFill>
          </a:ln>
        </p:spPr>
        <p:txBody>
          <a:bodyPr>
            <a:normAutofit/>
          </a:bodyPr>
          <a:lstStyle/>
          <a:p>
            <a:r>
              <a:rPr lang="hr-HR" sz="2800" dirty="0" smtClean="0"/>
              <a:t>Dan planete Zemlja</a:t>
            </a:r>
            <a:endParaRPr lang="hr-HR" sz="2800" dirty="0"/>
          </a:p>
        </p:txBody>
      </p:sp>
      <p:pic>
        <p:nvPicPr>
          <p:cNvPr id="6" name="Rezervirano mjesto sadržaja 5" descr="large_img_284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3890899" cy="3418433"/>
          </a:xfrm>
          <a:prstGeom prst="heart">
            <a:avLst/>
          </a:prstGeom>
          <a:ln w="38100">
            <a:solidFill>
              <a:srgbClr val="FFC000"/>
            </a:solidFill>
          </a:ln>
        </p:spPr>
      </p:pic>
      <p:pic>
        <p:nvPicPr>
          <p:cNvPr id="7" name="Rezervirano mjesto sadržaja 3" descr="large_img_284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476672"/>
            <a:ext cx="4365890" cy="3274417"/>
          </a:xfrm>
          <a:prstGeom prst="heart">
            <a:avLst/>
          </a:prstGeom>
          <a:ln w="38100">
            <a:solidFill>
              <a:srgbClr val="FFC000"/>
            </a:solidFill>
          </a:ln>
        </p:spPr>
      </p:pic>
      <p:pic>
        <p:nvPicPr>
          <p:cNvPr id="8" name="Rezervirano mjesto sadržaja 7" descr="large_img_284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601331"/>
            <a:ext cx="4342225" cy="3256669"/>
          </a:xfrm>
          <a:prstGeom prst="hear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569883842"/>
      </p:ext>
    </p:extLst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" name="Rezervirano mjesto sadržaja 9" descr="large_img_284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4128120" cy="3096090"/>
          </a:xfrm>
          <a:prstGeom prst="teardrop">
            <a:avLst/>
          </a:prstGeom>
          <a:ln w="38100">
            <a:solidFill>
              <a:srgbClr val="FFC000"/>
            </a:solidFill>
          </a:ln>
        </p:spPr>
      </p:pic>
      <p:pic>
        <p:nvPicPr>
          <p:cNvPr id="11" name="Rezervirano mjesto sadržaja 3" descr="large_img_284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88640"/>
            <a:ext cx="4416152" cy="3312114"/>
          </a:xfrm>
          <a:prstGeom prst="teardrop">
            <a:avLst/>
          </a:prstGeom>
          <a:ln w="38100">
            <a:solidFill>
              <a:srgbClr val="FFC000"/>
            </a:solidFill>
          </a:ln>
        </p:spPr>
      </p:pic>
      <p:pic>
        <p:nvPicPr>
          <p:cNvPr id="12" name="Rezervirano mjesto sadržaja 7" descr="large_img_284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573016"/>
            <a:ext cx="4139952" cy="3104964"/>
          </a:xfrm>
          <a:prstGeom prst="teardrop">
            <a:avLst/>
          </a:prstGeom>
          <a:ln w="38100">
            <a:solidFill>
              <a:srgbClr val="FFC000"/>
            </a:solidFill>
          </a:ln>
        </p:spPr>
      </p:pic>
      <p:pic>
        <p:nvPicPr>
          <p:cNvPr id="13" name="Rezervirano mjesto sadržaja 9" descr="large_img_284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645024"/>
            <a:ext cx="4283968" cy="3212976"/>
          </a:xfrm>
          <a:prstGeom prst="teardrop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713234"/>
          </a:xfrm>
        </p:spPr>
        <p:txBody>
          <a:bodyPr>
            <a:normAutofit fontScale="90000"/>
          </a:bodyPr>
          <a:lstStyle/>
          <a:p>
            <a:r>
              <a:rPr lang="hr-HR" sz="2800" dirty="0" err="1" smtClean="0"/>
              <a:t>Izvanučionička</a:t>
            </a:r>
            <a:r>
              <a:rPr lang="hr-HR" sz="2800" dirty="0" smtClean="0"/>
              <a:t> nastava </a:t>
            </a:r>
            <a:r>
              <a:rPr lang="hr-HR" sz="2800" dirty="0" err="1" smtClean="0"/>
              <a:t>drugaša</a:t>
            </a:r>
            <a:r>
              <a:rPr lang="hr-HR" sz="2800" dirty="0" smtClean="0"/>
              <a:t>-posjet vatrogascima u </a:t>
            </a:r>
            <a:r>
              <a:rPr lang="hr-HR" sz="2800" dirty="0" err="1" smtClean="0"/>
              <a:t>Orašcu</a:t>
            </a:r>
            <a:endParaRPr lang="hr-HR" sz="2800" dirty="0"/>
          </a:p>
        </p:txBody>
      </p:sp>
      <p:pic>
        <p:nvPicPr>
          <p:cNvPr id="4" name="Rezervirano mjesto sadržaja 3" descr="large_img_29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052736"/>
            <a:ext cx="4499992" cy="3673847"/>
          </a:xfrm>
          <a:prstGeom prst="round2Diag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5" name="Rezervirano mjesto sadržaja 3" descr="large_img_29033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140968"/>
            <a:ext cx="4572000" cy="3717032"/>
          </a:xfrm>
          <a:prstGeom prst="round2DiagRect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6" cy="353194"/>
          </a:xfrm>
        </p:spPr>
        <p:txBody>
          <a:bodyPr>
            <a:normAutofit fontScale="90000"/>
          </a:bodyPr>
          <a:lstStyle/>
          <a:p>
            <a:r>
              <a:rPr lang="hr-HR" sz="2800" dirty="0" smtClean="0"/>
              <a:t>Izlet u Ston,12. svibnja 2015.</a:t>
            </a:r>
            <a:endParaRPr lang="hr-HR" sz="2800" dirty="0"/>
          </a:p>
        </p:txBody>
      </p:sp>
      <p:pic>
        <p:nvPicPr>
          <p:cNvPr id="8" name="Rezervirano mjesto sadržaja 7" descr="large_img_298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3573016"/>
            <a:ext cx="5040560" cy="3284984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  <p:pic>
        <p:nvPicPr>
          <p:cNvPr id="9" name="Rezervirano mjesto sadržaja 3" descr="large_img_298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75920" y="260648"/>
            <a:ext cx="3768080" cy="3241798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  <p:pic>
        <p:nvPicPr>
          <p:cNvPr id="10" name="Rezervirano mjesto sadržaja 7" descr="large_img_298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60848"/>
            <a:ext cx="3429000" cy="4572000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large_img_298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43730" y="3140968"/>
            <a:ext cx="4300270" cy="2996952"/>
          </a:xfrm>
          <a:prstGeom prst="heart">
            <a:avLst/>
          </a:prstGeom>
          <a:ln w="38100">
            <a:solidFill>
              <a:srgbClr val="FFC000"/>
            </a:solidFill>
          </a:ln>
        </p:spPr>
      </p:pic>
      <p:pic>
        <p:nvPicPr>
          <p:cNvPr id="5" name="Rezervirano mjesto sadržaja 3" descr="large_img_298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704184" cy="3456384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  <p:pic>
        <p:nvPicPr>
          <p:cNvPr id="6" name="Rezervirano mjesto sadržaja 5" descr="large_img_299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0"/>
            <a:ext cx="4355976" cy="2996952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  <p:pic>
        <p:nvPicPr>
          <p:cNvPr id="7" name="Rezervirano mjesto sadržaja 7" descr="large_img_298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429000"/>
            <a:ext cx="4680520" cy="3240360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 descr="large_img_298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2996952"/>
            <a:ext cx="4223792" cy="3529831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  <p:pic>
        <p:nvPicPr>
          <p:cNvPr id="7" name="Rezervirano mjesto sadržaja 3" descr="large_img_298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32656"/>
            <a:ext cx="4920208" cy="3457822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9552" y="267494"/>
            <a:ext cx="8147248" cy="641226"/>
          </a:xfrm>
        </p:spPr>
        <p:txBody>
          <a:bodyPr>
            <a:normAutofit/>
          </a:bodyPr>
          <a:lstStyle/>
          <a:p>
            <a:r>
              <a:rPr lang="hr-HR" sz="2800" dirty="0" smtClean="0"/>
              <a:t>Svjetski dan sporta, 29.5.2015.</a:t>
            </a:r>
            <a:endParaRPr lang="hr-HR" sz="2800" dirty="0"/>
          </a:p>
        </p:txBody>
      </p:sp>
      <p:pic>
        <p:nvPicPr>
          <p:cNvPr id="3" name="Rezervirano mjesto sadržaja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74846" y="3673846"/>
            <a:ext cx="5082739" cy="3184153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  <p:pic>
        <p:nvPicPr>
          <p:cNvPr id="6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0"/>
            <a:ext cx="2755385" cy="3673847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  <p:pic>
        <p:nvPicPr>
          <p:cNvPr id="7" name="Rezervirano mjesto sadržaj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768228"/>
            <a:ext cx="3912096" cy="2934072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  <p:pic>
        <p:nvPicPr>
          <p:cNvPr id="8" name="Rezervirano mjesto sadržaj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643968"/>
            <a:ext cx="3757826" cy="2953766"/>
          </a:xfrm>
          <a:prstGeom prst="heart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2348880"/>
            <a:ext cx="3158970" cy="4211960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  <p:pic>
        <p:nvPicPr>
          <p:cNvPr id="13" name="Rezervirano mjesto sadržaj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068959"/>
            <a:ext cx="5186495" cy="3600401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  <p:pic>
        <p:nvPicPr>
          <p:cNvPr id="14" name="Rezervirano mjesto sadržaja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25254"/>
            <a:ext cx="3842344" cy="2881758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med" advClick="0" advTm="8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99032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14" name="Rezervirano mjesto sadržaja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5840" y="3521256"/>
            <a:ext cx="4475989" cy="3406017"/>
          </a:xfrm>
          <a:prstGeom prst="round2Diag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171"/>
            <a:ext cx="4463819" cy="3347864"/>
          </a:xfrm>
          <a:prstGeom prst="round2Diag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7" name="Rezervirano mjesto sadržaj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29000"/>
            <a:ext cx="4655840" cy="3429000"/>
          </a:xfrm>
          <a:prstGeom prst="round2Diag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18" name="Rezervirano mjesto sadržaja 9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-1"/>
            <a:ext cx="4572001" cy="3447803"/>
          </a:xfrm>
          <a:prstGeom prst="round2DiagRect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76781797"/>
      </p:ext>
    </p:extLst>
  </p:cSld>
  <p:clrMapOvr>
    <a:masterClrMapping/>
  </p:clrMapOvr>
  <p:transition spd="med" advClick="0" advTm="8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399032"/>
          </a:xfrm>
        </p:spPr>
        <p:txBody>
          <a:bodyPr/>
          <a:lstStyle/>
          <a:p>
            <a:endParaRPr lang="hr-HR"/>
          </a:p>
        </p:txBody>
      </p:sp>
      <p:sp>
        <p:nvSpPr>
          <p:cNvPr id="11" name="Rezervirano mjesto sadržaja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68031001"/>
      </p:ext>
    </p:extLst>
  </p:cSld>
  <p:clrMapOvr>
    <a:masterClrMapping/>
  </p:clrMapOvr>
  <p:transition spd="med" advClick="0" advTm="8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8219256" cy="1001266"/>
          </a:xfrm>
        </p:spPr>
        <p:txBody>
          <a:bodyPr>
            <a:normAutofit/>
          </a:bodyPr>
          <a:lstStyle/>
          <a:p>
            <a:r>
              <a:rPr lang="hr-HR" sz="2800" dirty="0" smtClean="0"/>
              <a:t>Berba maslina </a:t>
            </a:r>
            <a:endParaRPr lang="hr-HR" sz="28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0"/>
            <a:ext cx="6096000" cy="4572000"/>
          </a:xfrm>
          <a:prstGeom prst="hexagon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420888"/>
            <a:ext cx="6096000" cy="4572000"/>
          </a:xfrm>
          <a:prstGeom prst="hexagon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2812" y="32079"/>
            <a:ext cx="3429000" cy="4572000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  <p:pic>
        <p:nvPicPr>
          <p:cNvPr id="5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482877"/>
            <a:ext cx="6096000" cy="4572000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67494"/>
            <a:ext cx="7704856" cy="857250"/>
          </a:xfrm>
        </p:spPr>
        <p:txBody>
          <a:bodyPr>
            <a:noAutofit/>
          </a:bodyPr>
          <a:lstStyle/>
          <a:p>
            <a:r>
              <a:rPr lang="hr-HR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Dani kruha, dani zahvale za plodove zemlje</a:t>
            </a:r>
            <a:endParaRPr lang="hr-HR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2259391"/>
            <a:ext cx="6096000" cy="4572000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  <p:pic>
        <p:nvPicPr>
          <p:cNvPr id="7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24744"/>
            <a:ext cx="5024175" cy="4572000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2313" y="0"/>
            <a:ext cx="6096000" cy="4572000"/>
          </a:xfrm>
          <a:prstGeom prst="plus">
            <a:avLst/>
          </a:prstGeom>
          <a:ln w="38100">
            <a:solidFill>
              <a:srgbClr val="FFC000"/>
            </a:solidFill>
          </a:ln>
        </p:spPr>
      </p:pic>
      <p:pic>
        <p:nvPicPr>
          <p:cNvPr id="7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2536" y="2132856"/>
            <a:ext cx="6096000" cy="4572000"/>
          </a:xfrm>
          <a:prstGeom prst="plus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435280" cy="497210"/>
          </a:xfrm>
        </p:spPr>
        <p:txBody>
          <a:bodyPr>
            <a:noAutofit/>
          </a:bodyPr>
          <a:lstStyle/>
          <a:p>
            <a:r>
              <a:rPr lang="hr-HR" sz="2800" dirty="0" err="1" smtClean="0"/>
              <a:t>PŠ</a:t>
            </a:r>
            <a:r>
              <a:rPr lang="hr-HR" sz="2800" dirty="0" smtClean="0"/>
              <a:t> </a:t>
            </a:r>
            <a:r>
              <a:rPr lang="hr-HR" sz="2800" dirty="0" err="1" smtClean="0"/>
              <a:t>Lopud</a:t>
            </a:r>
            <a:endParaRPr lang="hr-HR" sz="2800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4192"/>
            <a:ext cx="6096000" cy="4572000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  <p:pic>
        <p:nvPicPr>
          <p:cNvPr id="5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266" y="2286000"/>
            <a:ext cx="3429000" cy="4572000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912556510"/>
      </p:ext>
    </p:extLst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7283152" cy="713234"/>
          </a:xfrm>
        </p:spPr>
        <p:txBody>
          <a:bodyPr>
            <a:normAutofit/>
          </a:bodyPr>
          <a:lstStyle/>
          <a:p>
            <a:r>
              <a:rPr lang="hr-HR" sz="2800" dirty="0" smtClean="0"/>
              <a:t>Forum mladih-rukama složeno</a:t>
            </a:r>
            <a:endParaRPr lang="hr-HR" sz="2800" dirty="0"/>
          </a:p>
        </p:txBody>
      </p:sp>
      <p:pic>
        <p:nvPicPr>
          <p:cNvPr id="8" name="Rezervirano mjesto sadržaj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97542">
            <a:off x="2843808" y="2241910"/>
            <a:ext cx="3429000" cy="4572000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  <p:pic>
        <p:nvPicPr>
          <p:cNvPr id="9" name="Rezervirano mjesto sadržaj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71645" y="0"/>
            <a:ext cx="3149793" cy="4572000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  <p:pic>
        <p:nvPicPr>
          <p:cNvPr id="11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052736"/>
            <a:ext cx="2254037" cy="3744416"/>
          </a:xfrm>
          <a:prstGeom prst="ellipse">
            <a:avLst/>
          </a:prstGeom>
          <a:ln w="38100">
            <a:solidFill>
              <a:srgbClr val="FFC000"/>
            </a:solidFill>
          </a:ln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duševljenje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duševljenj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duševljenj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799</TotalTime>
  <Words>181</Words>
  <Application>Microsoft Office PowerPoint</Application>
  <PresentationFormat>Prikaz na zaslonu (4:3)</PresentationFormat>
  <Paragraphs>27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39</vt:i4>
      </vt:variant>
    </vt:vector>
  </HeadingPairs>
  <TitlesOfParts>
    <vt:vector size="40" baseType="lpstr">
      <vt:lpstr>Oduševljenje</vt:lpstr>
      <vt:lpstr>Aktivnosti u Razrednoj nastavi tijekom šk.god. Ak 2014./2015.</vt:lpstr>
      <vt:lpstr>Dočekali smo prvašiće</vt:lpstr>
      <vt:lpstr>Prvašice PŠ Zaton Mali</vt:lpstr>
      <vt:lpstr>Berba maslina </vt:lpstr>
      <vt:lpstr>Slajd 5</vt:lpstr>
      <vt:lpstr>Dani kruha, dani zahvale za plodove zemlje</vt:lpstr>
      <vt:lpstr>Slajd 7</vt:lpstr>
      <vt:lpstr>PŠ Lopud</vt:lpstr>
      <vt:lpstr>Forum mladih-rukama složeno</vt:lpstr>
      <vt:lpstr>Slajd 10</vt:lpstr>
      <vt:lpstr>Susret s književnikom Božidarom Prosenjakom u listopadu </vt:lpstr>
      <vt:lpstr>Nika Laptalo na Forumu mladih-O čemu sve pišemo?!</vt:lpstr>
      <vt:lpstr>Posjetio nas je i sveti Nikola…tra la  la la</vt:lpstr>
      <vt:lpstr>Božićna priredba u školi</vt:lpstr>
      <vt:lpstr>Slajd 15</vt:lpstr>
      <vt:lpstr>Humanitarni sajam za pomoć učeniku OŠ Mokošica ,Anti Joviću</vt:lpstr>
      <vt:lpstr>Trećaši u gradskoj upravi</vt:lpstr>
      <vt:lpstr>Lijepo nam je bilo… </vt:lpstr>
      <vt:lpstr>Učenici dramske skupine i Nika L. uč. 4.r. sudjelovali su na Gradskoj i Županijskoj smotri LiDraNo</vt:lpstr>
      <vt:lpstr>Maškarani školski dan-Oraške mimoze</vt:lpstr>
      <vt:lpstr>Slajd 21</vt:lpstr>
      <vt:lpstr>Mali raspjevani Zaton u maškarima</vt:lpstr>
      <vt:lpstr>Maškarani bal u školi</vt:lpstr>
      <vt:lpstr>Neki uč. RN sudjelovali su glumom i pjesmom u predstavi L.Paljetka, Duhovi sa Strahurna</vt:lpstr>
      <vt:lpstr>Slajd 25</vt:lpstr>
      <vt:lpstr>Izvanučionička nastava trećeg razreda</vt:lpstr>
      <vt:lpstr>Posjet četvrtaša  meteorološkoj  stanici  u Dubrovniku</vt:lpstr>
      <vt:lpstr>Radionica penganja jaja u 2. i 4. r.</vt:lpstr>
      <vt:lpstr>Izvanučionička nastava 1.i 2. r. –Proljeće u Orašcu</vt:lpstr>
      <vt:lpstr>Dan planete Zemlja</vt:lpstr>
      <vt:lpstr>Slajd 31</vt:lpstr>
      <vt:lpstr>Izvanučionička nastava drugaša-posjet vatrogascima u Orašcu</vt:lpstr>
      <vt:lpstr>Izlet u Ston,12. svibnja 2015.</vt:lpstr>
      <vt:lpstr>Slajd 34</vt:lpstr>
      <vt:lpstr>Slajd 35</vt:lpstr>
      <vt:lpstr>Svjetski dan sporta, 29.5.2015.</vt:lpstr>
      <vt:lpstr>Slajd 37</vt:lpstr>
      <vt:lpstr>Slajd 38</vt:lpstr>
      <vt:lpstr>Slajd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Aktivnosti u Razrednoj nastavi tijekom šk.god. 2014./2015.</dc:title>
  <dc:creator>Korisnik</dc:creator>
  <cp:lastModifiedBy>Korisnik</cp:lastModifiedBy>
  <cp:revision>124</cp:revision>
  <dcterms:created xsi:type="dcterms:W3CDTF">2015-06-08T06:12:49Z</dcterms:created>
  <dcterms:modified xsi:type="dcterms:W3CDTF">2015-06-12T12:46:10Z</dcterms:modified>
</cp:coreProperties>
</file>